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73" r:id="rId8"/>
    <p:sldId id="262" r:id="rId9"/>
    <p:sldId id="272" r:id="rId10"/>
    <p:sldId id="264" r:id="rId11"/>
    <p:sldId id="265" r:id="rId12"/>
    <p:sldId id="266" r:id="rId13"/>
    <p:sldId id="268" r:id="rId14"/>
    <p:sldId id="269" r:id="rId15"/>
    <p:sldId id="271" r:id="rId16"/>
    <p:sldId id="263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IBLF_logo_Russia V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-27384"/>
            <a:ext cx="1051560" cy="970671"/>
          </a:xfrm>
          <a:prstGeom prst="rect">
            <a:avLst/>
          </a:prstGeom>
        </p:spPr>
      </p:pic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438912" y="6525344"/>
            <a:ext cx="3989072" cy="306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www.iblfrussia.org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438912" y="6435232"/>
            <a:ext cx="3989072" cy="306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www.iblfrussia.org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lfrussia.org/" TargetMode="External"/><Relationship Id="rId2" Type="http://schemas.openxmlformats.org/officeDocument/2006/relationships/hyperlink" Target="mailto:Boris.tkachenko@iblfrussia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Направления развития закупочных практик компаний с государственным участием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Ткаченко Б.Н.,</a:t>
            </a:r>
            <a:r>
              <a:rPr lang="ru-RU" sz="2800" dirty="0" smtClean="0"/>
              <a:t> руководитель Международного форума  лидеров бизнеса </a:t>
            </a:r>
            <a:r>
              <a:rPr lang="en-US" sz="2800" dirty="0" smtClean="0"/>
              <a:t>(IBLF Russia)</a:t>
            </a:r>
            <a:endParaRPr lang="ru-RU" sz="2800" dirty="0"/>
          </a:p>
        </p:txBody>
      </p:sp>
      <p:pic>
        <p:nvPicPr>
          <p:cNvPr id="4" name="Рисунок 3" descr="IBLF_logo_Russia V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2810" y="428625"/>
            <a:ext cx="1671638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Проблемы и эффекты от их решения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79587"/>
            <a:ext cx="8712968" cy="528945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Недостатки регулирования закупочной деятельности компаний с государственным участием одна из проблем, но опрос, проведенный РГ в Москве выявил и другие, не менее  важные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4762" y="1837209"/>
          <a:ext cx="8748464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8464"/>
              </a:tblGrid>
              <a:tr h="309491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Calibri" pitchFamily="34" charset="0"/>
                        </a:rPr>
                        <a:t>Проблема</a:t>
                      </a:r>
                      <a:endParaRPr lang="ru-RU" sz="1700" dirty="0"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latin typeface="Calibri" pitchFamily="34" charset="0"/>
                        </a:rPr>
                        <a:t>Избыточное дублирование функций органов власти при согласовании крупных сделок, расхождение требований разных </a:t>
                      </a:r>
                      <a:r>
                        <a:rPr lang="ru-RU" sz="1700" dirty="0" err="1" smtClean="0">
                          <a:latin typeface="Calibri" pitchFamily="34" charset="0"/>
                        </a:rPr>
                        <a:t>ОИВов</a:t>
                      </a:r>
                      <a:r>
                        <a:rPr lang="ru-RU" sz="1700" dirty="0" smtClean="0">
                          <a:latin typeface="Calibri" pitchFamily="34" charset="0"/>
                        </a:rPr>
                        <a:t> к планам закупок и отчетам, систематическое затягивание  (срыв) сроков согласования закупочной документации </a:t>
                      </a:r>
                      <a:r>
                        <a:rPr lang="ru-RU" sz="1700" dirty="0" err="1" smtClean="0">
                          <a:latin typeface="Calibri" pitchFamily="34" charset="0"/>
                        </a:rPr>
                        <a:t>ОИВами</a:t>
                      </a:r>
                      <a:endParaRPr lang="ru-RU" sz="1700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62890">
                <a:tc>
                  <a:txBody>
                    <a:bodyPr/>
                    <a:lstStyle/>
                    <a:p>
                      <a:r>
                        <a:rPr lang="ru-RU" sz="1700" b="1" dirty="0" smtClean="0">
                          <a:latin typeface="Calibri" pitchFamily="34" charset="0"/>
                        </a:rPr>
                        <a:t>Эффекты</a:t>
                      </a:r>
                      <a:r>
                        <a:rPr lang="ru-RU" sz="1700" b="1" baseline="0" dirty="0" smtClean="0">
                          <a:latin typeface="Calibri" pitchFamily="34" charset="0"/>
                        </a:rPr>
                        <a:t> при ее решении</a:t>
                      </a:r>
                      <a:endParaRPr lang="ru-RU" sz="1700" b="1" dirty="0">
                        <a:latin typeface="Calibri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Снижение потерь ресурсов (времени, денег) госкомпаний на обеспечение закупок, экономия бюджетных средств.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Обеспечение возможности прогнозировать и с высокой точностью планировать деятельность компании, равномерно распределять нагрузку в течение года, выполнять работы не в цейтноте времени, а в нормальном рабочем графике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Уход от практики «мертвого сезона» в первом квартале года и необходимости «освоения бюджета» в последнем квартале года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Повышение управляемости бизнес-процессов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Уход от формального отношения к выполнению требований в сфере закупок к формированию позиции «хозяина процесса»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Высвобождение времени на развитие закупочных практик, работу по расширению круга поставщиков, оценке удовлетворенности участников процесса «закупка»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69913"/>
            <a:ext cx="8229600" cy="4180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Проблемы и эффекты от их решения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93043"/>
          <a:ext cx="8229600" cy="532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Calibri" pitchFamily="34" charset="0"/>
                        </a:rPr>
                        <a:t>Проблема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Недостаточный уровень развития закупочных процедур и закупочного процесса госкомпаний,</a:t>
                      </a:r>
                      <a:r>
                        <a:rPr lang="ru-RU" sz="17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в т.ч. процедур внутреннего контроля в сфере закупок 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latin typeface="Calibri" pitchFamily="34" charset="0"/>
                        </a:rPr>
                        <a:t>Эффекты</a:t>
                      </a:r>
                      <a:r>
                        <a:rPr lang="ru-RU" sz="1700" b="1" baseline="0" dirty="0" smtClean="0">
                          <a:latin typeface="Calibri" pitchFamily="34" charset="0"/>
                        </a:rPr>
                        <a:t> при ее решении</a:t>
                      </a:r>
                      <a:endParaRPr lang="ru-RU" sz="1700" b="1" dirty="0" smtClean="0">
                        <a:latin typeface="Calibri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Снижение риска коррупции (исключение замкнутости содержания (ТЗ) закупки на внутреннем заказчике госкомпании и невозможность полного качественного контроля его действий) 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Повышение уровня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конкурентности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закупочных процедур и обеспечение вовлечения малого и среднего бизнеса в торги.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Расширение информационной и маркетинговой деятельности госкомпаний по расширению круга поставщиков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Определение зон и мер ответственности и повышение уровня ответственности участников закупки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Обеспечение прозрачности и качественного контроля эффективности закупки, в т.ч. оценки степени оптимальности закупки, удовлетворенности прямых и смежных внутренних потребителей и клиентов госкомпании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Обеспечение формирования реальной рыночной цены при формировании НМЦ и адекватных критериев отбора поставщика. Обеспечение более качественного отбора поставщиков</a:t>
                      </a:r>
                    </a:p>
                    <a:p>
                      <a:pPr marL="342900" indent="-34290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Повышение эффективности расходования денежных средств и ресурсов компании (время, люди) на проведение закупки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750888"/>
            <a:ext cx="8229600" cy="4180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Проблемы и эффекты от их решения</a:t>
            </a: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47675" y="1321643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Calibri" pitchFamily="34" charset="0"/>
                        </a:rPr>
                        <a:t>Проблема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Слабый уровень внутренней регламентации, стандартизации и автоматизации закупочных процессов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latin typeface="Calibri" pitchFamily="34" charset="0"/>
                        </a:rPr>
                        <a:t>Эффекты</a:t>
                      </a:r>
                      <a:r>
                        <a:rPr lang="ru-RU" sz="1700" b="1" baseline="0" dirty="0" smtClean="0">
                          <a:latin typeface="Calibri" pitchFamily="34" charset="0"/>
                        </a:rPr>
                        <a:t> при ее решении</a:t>
                      </a:r>
                      <a:endParaRPr lang="ru-RU" sz="1700" b="1" dirty="0" smtClean="0">
                        <a:latin typeface="Calibri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Снижение потерь ресурсов (времени, денег) госкомпаний на обеспечение закупок, экономия бюджетных средств.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Повышение прозрачности, подотчетности, контролируемости закупочных  процедур и снижение риска недобросовестных действий участников процесса «закупка»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Высвобождение времени на развитие закупочных практик, работу по расширению круга поставщиков, оценке удовлетворенности участников процесса «закупка»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7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Проблема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7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Несовершенство и избыточность информационного обеспечения (ИС223) закупок</a:t>
                      </a:r>
                      <a:endParaRPr lang="ru-RU" sz="17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latin typeface="Calibri" pitchFamily="34" charset="0"/>
                        </a:rPr>
                        <a:t>Эффекты</a:t>
                      </a:r>
                      <a:r>
                        <a:rPr lang="ru-RU" sz="1700" b="1" baseline="0" dirty="0" smtClean="0">
                          <a:latin typeface="Calibri" pitchFamily="34" charset="0"/>
                        </a:rPr>
                        <a:t> при ее решении</a:t>
                      </a:r>
                      <a:endParaRPr lang="ru-RU" sz="1700" b="1" dirty="0" smtClean="0">
                        <a:latin typeface="Calibri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Исключение дублирования функций, действий при осуществлении закупки, снижение потерь ресурсов (времени, денег) госкомпаний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Обеспечение равного для всех участников доступа к информации, своевременности ее размещения и получения. </a:t>
                      </a:r>
                      <a:endParaRPr lang="ru-RU" sz="17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722313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Рекомендации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" y="1197074"/>
            <a:ext cx="8353425" cy="5289451"/>
          </a:xfrm>
        </p:spPr>
        <p:txBody>
          <a:bodyPr>
            <a:noAutofit/>
          </a:bodyPr>
          <a:lstStyle/>
          <a:p>
            <a:pPr marL="365125" indent="-25558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b="1" dirty="0" smtClean="0">
                <a:latin typeface="Calibri" pitchFamily="34" charset="0"/>
              </a:rPr>
              <a:t>Обеспечение качества и эффективности закупочной </a:t>
            </a:r>
            <a:r>
              <a:rPr lang="ru-RU" sz="2400" b="1" dirty="0" smtClean="0">
                <a:latin typeface="Calibri" pitchFamily="34" charset="0"/>
              </a:rPr>
              <a:t>деятельности</a:t>
            </a:r>
            <a:endParaRPr lang="ru-RU" sz="2400" dirty="0" smtClean="0">
              <a:latin typeface="Calibri" pitchFamily="34" charset="0"/>
            </a:endParaRP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Целенаправленно реализовывать политику обеспечения качества и эффективности закупки, транслируя эту задачу на всех уровнях компании, обеспечивающих закупочный процесс.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Ввести функции по оценке удовлетворенности конечных потребителей и расширению числа потенциальных поставщиков,  ввести детальный анализ качества исполнения контракта, детальную проверку поставщиков и оценку их работы с фиксацией данных, четко прописать ответственности участников процесса закупки и довести до их сведения информацию об их ответственности.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Повысить степень контроля деятельности инициатора закупки при ведении контракта и формировании заявки, применять внешнюю экспертизу на предмет выявления дискриминационных факторов в заявке на закупку.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Унифицировать и регламентировать закупочные процессы (кроме сложных и уникальных закупок), сформировать и внедрить типовые формы, стандартизировать закупаемы товары и услуги (кроме сложных и уникальных закупок);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Решить вопрос затягивания сроков согласований документации профильными </a:t>
            </a:r>
            <a:r>
              <a:rPr lang="ru-RU" sz="1700" dirty="0" err="1" smtClean="0">
                <a:latin typeface="Calibri" pitchFamily="34" charset="0"/>
              </a:rPr>
              <a:t>ОИВами</a:t>
            </a:r>
            <a:r>
              <a:rPr lang="ru-RU" sz="1700" dirty="0" smtClean="0">
                <a:latin typeface="Calibri" pitchFamily="34" charset="0"/>
              </a:rPr>
              <a:t>.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"/>
            </a:pPr>
            <a:r>
              <a:rPr lang="ru-RU" sz="1700" dirty="0" smtClean="0">
                <a:latin typeface="Calibri" pitchFamily="34" charset="0"/>
              </a:rPr>
              <a:t>Полностью автоматизировать процесс закупок.</a:t>
            </a:r>
          </a:p>
          <a:p>
            <a:pPr>
              <a:buNone/>
            </a:pPr>
            <a:endParaRPr lang="ru-RU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" y="1273721"/>
            <a:ext cx="8229600" cy="5433467"/>
          </a:xfrm>
        </p:spPr>
        <p:txBody>
          <a:bodyPr>
            <a:normAutofit fontScale="55000" lnSpcReduction="20000"/>
          </a:bodyPr>
          <a:lstStyle/>
          <a:p>
            <a:pPr lv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4400" b="1" dirty="0" smtClean="0">
                <a:latin typeface="Calibri" pitchFamily="34" charset="0"/>
              </a:rPr>
              <a:t>Снижение коррупционных рисков в сфере закупочной </a:t>
            </a:r>
            <a:r>
              <a:rPr lang="ru-RU" sz="4400" b="1" dirty="0" smtClean="0">
                <a:latin typeface="Calibri" pitchFamily="34" charset="0"/>
              </a:rPr>
              <a:t>деятельности</a:t>
            </a:r>
            <a:endParaRPr lang="ru-RU" sz="4400" b="1" dirty="0" smtClean="0">
              <a:latin typeface="Calibri" pitchFamily="34" charset="0"/>
            </a:endParaRPr>
          </a:p>
          <a:p>
            <a:pPr marL="542925" lvl="0" indent="-4333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3600" dirty="0" smtClean="0">
                <a:latin typeface="Calibri" pitchFamily="34" charset="0"/>
              </a:rPr>
              <a:t>Разработать и внедрить </a:t>
            </a:r>
            <a:r>
              <a:rPr lang="ru-RU" sz="3600" dirty="0" err="1" smtClean="0">
                <a:latin typeface="Calibri" pitchFamily="34" charset="0"/>
              </a:rPr>
              <a:t>антикоррупциионные</a:t>
            </a:r>
            <a:r>
              <a:rPr lang="ru-RU" sz="3600" dirty="0" smtClean="0">
                <a:latin typeface="Calibri" pitchFamily="34" charset="0"/>
              </a:rPr>
              <a:t> политики. Определить отдел компании, ответственный за снижение коррупционных рисков.</a:t>
            </a:r>
          </a:p>
          <a:p>
            <a:pPr marL="542925" lvl="0" indent="-4333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3600" dirty="0" smtClean="0">
                <a:latin typeface="Calibri" pitchFamily="34" charset="0"/>
              </a:rPr>
              <a:t>Ознакомить всех участников закупочных процессов с </a:t>
            </a:r>
            <a:r>
              <a:rPr lang="ru-RU" sz="3600" dirty="0" err="1" smtClean="0">
                <a:latin typeface="Calibri" pitchFamily="34" charset="0"/>
              </a:rPr>
              <a:t>антикоррупционной</a:t>
            </a:r>
            <a:r>
              <a:rPr lang="ru-RU" sz="3600" dirty="0" smtClean="0">
                <a:latin typeface="Calibri" pitchFamily="34" charset="0"/>
              </a:rPr>
              <a:t> политикой компании.</a:t>
            </a:r>
          </a:p>
          <a:p>
            <a:pPr marL="542925" lvl="0" indent="-4333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3600" dirty="0" smtClean="0">
                <a:latin typeface="Calibri" pitchFamily="34" charset="0"/>
              </a:rPr>
              <a:t>Повысить степень контроля деятельности инициатора закупки и его ответственность при ведении контракта и формировании заявки, применять внешнюю экспертизу на предмет выявления дискриминационных факторов в заявке на закупку. ужесточить ответственность заказчика за приемку некачественной продукции</a:t>
            </a:r>
          </a:p>
          <a:p>
            <a:pPr marL="542925" lvl="0" indent="-433388">
              <a:lnSpc>
                <a:spcPct val="120000"/>
              </a:lnSpc>
              <a:buFont typeface="Wingdings" pitchFamily="2" charset="2"/>
              <a:buChar char="è"/>
            </a:pPr>
            <a:r>
              <a:rPr lang="ru-RU" sz="3600" dirty="0" smtClean="0">
                <a:latin typeface="Calibri" pitchFamily="34" charset="0"/>
              </a:rPr>
              <a:t>Ввести штрафы для всех членов закупочной комиссии, если в их действиях обнаруживаются </a:t>
            </a:r>
            <a:r>
              <a:rPr lang="ru-RU" sz="3600" dirty="0" smtClean="0">
                <a:latin typeface="Calibri" pitchFamily="34" charset="0"/>
              </a:rPr>
              <a:t>нарушения</a:t>
            </a:r>
            <a:endParaRPr lang="ru-RU" sz="3600" dirty="0" smtClean="0">
              <a:latin typeface="Calibr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85775" y="693738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Рекомендации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" y="1424533"/>
            <a:ext cx="8229600" cy="5433467"/>
          </a:xfrm>
        </p:spPr>
        <p:txBody>
          <a:bodyPr>
            <a:normAutofit fontScale="25000" lnSpcReduction="20000"/>
          </a:bodyPr>
          <a:lstStyle/>
          <a:p>
            <a:pPr lv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8000" b="1" dirty="0" smtClean="0">
                <a:latin typeface="Calibri" pitchFamily="34" charset="0"/>
              </a:rPr>
              <a:t>Снижение коррупционных рисков в сфере закупочной </a:t>
            </a:r>
            <a:r>
              <a:rPr lang="ru-RU" sz="8000" b="1" dirty="0" smtClean="0">
                <a:latin typeface="Calibri" pitchFamily="34" charset="0"/>
              </a:rPr>
              <a:t>деятельности</a:t>
            </a:r>
            <a:r>
              <a:rPr lang="en-US" sz="8000" b="1" dirty="0" smtClean="0">
                <a:latin typeface="Calibri" pitchFamily="34" charset="0"/>
              </a:rPr>
              <a:t> - </a:t>
            </a:r>
            <a:r>
              <a:rPr lang="ru-RU" sz="8000" b="1" i="1" dirty="0" smtClean="0">
                <a:latin typeface="Calibri" pitchFamily="34" charset="0"/>
              </a:rPr>
              <a:t>продолжение</a:t>
            </a:r>
            <a:endParaRPr lang="ru-RU" sz="8000" b="1" i="1" dirty="0" smtClean="0">
              <a:latin typeface="Calibri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7200" dirty="0" smtClean="0">
                <a:latin typeface="Calibri" pitchFamily="34" charset="0"/>
              </a:rPr>
              <a:t>Усилить </a:t>
            </a:r>
            <a:r>
              <a:rPr lang="ru-RU" sz="7200" dirty="0" smtClean="0">
                <a:latin typeface="Calibri" pitchFamily="34" charset="0"/>
              </a:rPr>
              <a:t>работу в компании по мониторингу действий сотрудников и выявлению недобросовестных действий, проверке контрагентов, </a:t>
            </a:r>
            <a:r>
              <a:rPr lang="ru-RU" sz="7200" dirty="0" err="1" smtClean="0">
                <a:latin typeface="Calibri" pitchFamily="34" charset="0"/>
              </a:rPr>
              <a:t>аффилированности</a:t>
            </a:r>
            <a:r>
              <a:rPr lang="ru-RU" sz="7200" dirty="0" smtClean="0">
                <a:latin typeface="Calibri" pitchFamily="34" charset="0"/>
              </a:rPr>
              <a:t> контрагентов с сотрудниками, поставщиков.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7200" dirty="0" smtClean="0">
                <a:latin typeface="Calibri" pitchFamily="34" charset="0"/>
              </a:rPr>
              <a:t>Развивать практику анализа рынка потенциальных и действующих поставщиков с целью обеспечения притока новых и ротации старых поставщиков, анализировать совместные проекты поставщиков с целью выявления рисков сговора (обязать заказчика вести реестр отзывов о работе с каждым поставщиком, проверять кратность работы заказчика с поставщиком)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7200" dirty="0" smtClean="0">
                <a:latin typeface="Calibri" pitchFamily="34" charset="0"/>
              </a:rPr>
              <a:t> Проводить тщательную оценку удовлетворенности третьих сторон (смежных подразделений, работа которых взаимозависима, конечных потребителей) и поступающих жалоб.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è"/>
            </a:pPr>
            <a:r>
              <a:rPr lang="ru-RU" sz="7200" dirty="0" smtClean="0">
                <a:latin typeface="Calibri" pitchFamily="34" charset="0"/>
              </a:rPr>
              <a:t>Организовать каналы коммуникации (горячие линии) как возможность для сотрудников довести информацию о недобросовестных действиях.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4825" y="703263"/>
            <a:ext cx="8229600" cy="41805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Рекомендации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299" y="1136179"/>
            <a:ext cx="8486775" cy="536145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latin typeface="Calibri" pitchFamily="34" charset="0"/>
              </a:rPr>
              <a:t>Обеспечение прозрачности и </a:t>
            </a:r>
            <a:r>
              <a:rPr lang="ru-RU" sz="2000" b="1" dirty="0" err="1" smtClean="0">
                <a:latin typeface="Calibri" pitchFamily="34" charset="0"/>
              </a:rPr>
              <a:t>конкурентности</a:t>
            </a:r>
            <a:r>
              <a:rPr lang="ru-RU" sz="2000" b="1" dirty="0" smtClean="0">
                <a:latin typeface="Calibri" pitchFamily="34" charset="0"/>
              </a:rPr>
              <a:t> закупочных процедур</a:t>
            </a:r>
          </a:p>
          <a:p>
            <a:pPr marL="365125" lvl="0" indent="-255588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Ввести в практику анализ рынка, поиск потенциальных поставщиков и приглашение их к участию в закупочных процедурах;</a:t>
            </a:r>
          </a:p>
          <a:p>
            <a:pPr marL="365125" lvl="0" indent="-255588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Расширить круг площадок для информирования потенциальных поставщиков о предстоящих закупочных процедурах.</a:t>
            </a:r>
          </a:p>
          <a:p>
            <a:pPr marL="365125" lvl="0" indent="-255588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Проводить регулярные </a:t>
            </a:r>
            <a:r>
              <a:rPr lang="ru-RU" sz="1700" dirty="0" err="1" smtClean="0">
                <a:latin typeface="Calibri" pitchFamily="34" charset="0"/>
              </a:rPr>
              <a:t>роуд-шоу</a:t>
            </a:r>
            <a:r>
              <a:rPr lang="ru-RU" sz="1700" dirty="0" smtClean="0">
                <a:latin typeface="Calibri" pitchFamily="34" charset="0"/>
              </a:rPr>
              <a:t> предстоящих крупных сделок и информационные мероприятия для поставщиков.</a:t>
            </a:r>
          </a:p>
          <a:p>
            <a:pPr marL="365125" lvl="0" indent="-255588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Установить в качестве одного из ключевых показателей эффективности – выход на торги не менее 6 потенциальных поставщиков.</a:t>
            </a:r>
          </a:p>
          <a:p>
            <a:pPr marL="365125" indent="-255588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Повысить качество конкурсной документации (ввести процедуры запроса предложений не менее чем у 4 потенциальных поставщиков, анализа и обоснования НМЦ</a:t>
            </a:r>
            <a:r>
              <a:rPr lang="ru-RU" sz="1700" dirty="0" smtClean="0">
                <a:latin typeface="Calibri" pitchFamily="34" charset="0"/>
              </a:rPr>
              <a:t>)</a:t>
            </a:r>
            <a:endParaRPr lang="ru-RU" sz="18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latin typeface="Calibri" pitchFamily="34" charset="0"/>
              </a:rPr>
              <a:t>Оптимизация использования ресурсов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Оптимизировать загрузку сотрудников компаний, обеспечивающих закупки, посредством оптимизации процесса закупки (унификация и стандартизация процедур, централизация закупок, автоматизация процесса закупок, снижение сроков согласований </a:t>
            </a:r>
            <a:r>
              <a:rPr lang="ru-RU" sz="1700" dirty="0" err="1" smtClean="0">
                <a:latin typeface="Calibri" pitchFamily="34" charset="0"/>
              </a:rPr>
              <a:t>ОИВами</a:t>
            </a:r>
            <a:r>
              <a:rPr lang="ru-RU" sz="1700" dirty="0" smtClean="0">
                <a:latin typeface="Calibri" pitchFamily="34" charset="0"/>
              </a:rPr>
              <a:t> и </a:t>
            </a:r>
            <a:r>
              <a:rPr lang="ru-RU" sz="1700" dirty="0" smtClean="0">
                <a:latin typeface="Calibri" pitchFamily="34" charset="0"/>
              </a:rPr>
              <a:t>т</a:t>
            </a:r>
            <a:r>
              <a:rPr lang="en-US" sz="1700" dirty="0" smtClean="0">
                <a:latin typeface="Calibri" pitchFamily="34" charset="0"/>
              </a:rPr>
              <a:t>.</a:t>
            </a:r>
            <a:r>
              <a:rPr lang="ru-RU" sz="1700" dirty="0" smtClean="0">
                <a:latin typeface="Calibri" pitchFamily="34" charset="0"/>
              </a:rPr>
              <a:t>п</a:t>
            </a:r>
            <a:r>
              <a:rPr lang="ru-RU" sz="1700" dirty="0" smtClean="0">
                <a:latin typeface="Calibri" pitchFamily="34" charset="0"/>
              </a:rPr>
              <a:t>.), а не за счет расширения штата</a:t>
            </a:r>
          </a:p>
          <a:p>
            <a:pPr lvl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è"/>
            </a:pPr>
            <a:r>
              <a:rPr lang="ru-RU" sz="1700" dirty="0" smtClean="0">
                <a:latin typeface="Calibri" pitchFamily="34" charset="0"/>
              </a:rPr>
              <a:t>Ввести регулярное обучение по актуальным вопросам закупочного процесса для сотрудников компаний, в т.ч. внедрить систему дистанционного обучения и тестирования знаний по типовым закупочным процедурам и практикам. </a:t>
            </a:r>
          </a:p>
          <a:p>
            <a:endParaRPr lang="ru-RU" sz="1800" dirty="0" smtClean="0">
              <a:latin typeface="Calibri" pitchFamily="34" charset="0"/>
            </a:endParaRPr>
          </a:p>
          <a:p>
            <a:pPr>
              <a:buNone/>
            </a:pPr>
            <a:endParaRPr lang="ru-RU" sz="1800" dirty="0">
              <a:latin typeface="Calibr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14350" y="665163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Рекомендации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СПАСИБО ЗА ВНИМАНИЕ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Ткаченко Борис Николаевич,</a:t>
            </a:r>
          </a:p>
          <a:p>
            <a:pPr algn="ctr">
              <a:buNone/>
            </a:pPr>
            <a:r>
              <a:rPr lang="ru-RU" dirty="0" smtClean="0"/>
              <a:t>руководитель </a:t>
            </a:r>
          </a:p>
          <a:p>
            <a:pPr algn="ctr">
              <a:buNone/>
            </a:pPr>
            <a:r>
              <a:rPr lang="ru-RU" dirty="0" smtClean="0"/>
              <a:t>Международного форума лидеров бизнеса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Boris.tkachenko@iblfrussia.org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www.iblfrussia.org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355160" cy="178621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Общественный совет г. Москвы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по развитию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конкуренции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320480"/>
          </a:xfrm>
        </p:spPr>
        <p:txBody>
          <a:bodyPr>
            <a:normAutofit fontScale="85000" lnSpcReduction="10000"/>
          </a:bodyPr>
          <a:lstStyle/>
          <a:p>
            <a:pPr indent="0">
              <a:spcBef>
                <a:spcPts val="0"/>
              </a:spcBef>
              <a:buNone/>
            </a:pPr>
            <a:r>
              <a:rPr lang="ru-RU" sz="2100" b="1" dirty="0" smtClean="0">
                <a:latin typeface="+mj-lt"/>
              </a:rPr>
              <a:t>Общественный совет по развитию конкуренции 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является межотраслевым консультативным органом, обеспечивающим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постоянное устойчивое взаимодействие государственных органов г.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Москвы, представителей общественности и бизнеса для выявления и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решения актуальных проблем развития конкуренции в различных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отраслях экономики города  </a:t>
            </a:r>
          </a:p>
          <a:p>
            <a:pPr indent="0">
              <a:spcBef>
                <a:spcPts val="0"/>
              </a:spcBef>
              <a:buNone/>
            </a:pPr>
            <a:endParaRPr lang="ru-RU" sz="2000" dirty="0" smtClean="0"/>
          </a:p>
          <a:p>
            <a:pPr indent="0">
              <a:spcBef>
                <a:spcPts val="0"/>
              </a:spcBef>
              <a:buNone/>
            </a:pPr>
            <a:r>
              <a:rPr lang="ru-RU" sz="2100" b="1" dirty="0" smtClean="0">
                <a:latin typeface="+mj-lt"/>
              </a:rPr>
              <a:t>Целью Общественного совета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2000" dirty="0" smtClean="0"/>
              <a:t>является обеспечение согласования интересов жителей г. Москвы, как потребителей товаров и услуг, объединений предпринимателей и органов государственной власти, осуществляющих регулирование в различных отраслях экономики города, для решения наиболее важных вопросов развития конкуренции, сокращения избыточного государственного регулирования экономики, обеспечения открытой и добросовестной конкуренции на товарных рынках и рынках услуг.</a:t>
            </a:r>
          </a:p>
          <a:p>
            <a:pPr indent="0">
              <a:spcBef>
                <a:spcPts val="0"/>
              </a:spcBef>
              <a:buNone/>
            </a:pPr>
            <a:endParaRPr lang="ru-RU" sz="2000" dirty="0" smtClean="0"/>
          </a:p>
          <a:p>
            <a:pPr indent="0" algn="r">
              <a:spcBef>
                <a:spcPts val="0"/>
              </a:spcBef>
              <a:buNone/>
            </a:pPr>
            <a:r>
              <a:rPr lang="ru-RU" sz="2000" dirty="0" smtClean="0"/>
              <a:t>(Положение об Общественном совете по развитию конкуренции в г. Москве)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763524"/>
            <a:ext cx="314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http://crowd.tender.mos.ru/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748464" cy="4896544"/>
          </a:xfrm>
        </p:spPr>
        <p:txBody>
          <a:bodyPr>
            <a:normAutofit fontScale="25000" lnSpcReduction="20000"/>
          </a:bodyPr>
          <a:lstStyle/>
          <a:p>
            <a:pPr marL="361950" indent="-361950">
              <a:spcBef>
                <a:spcPts val="0"/>
              </a:spcBef>
              <a:buFont typeface="Wingdings" pitchFamily="2" charset="2"/>
              <a:buChar char="Ø"/>
            </a:pPr>
            <a:r>
              <a:rPr lang="ru-RU" sz="5600" b="1" dirty="0" smtClean="0"/>
              <a:t>Рабочая группа по развитию системы закупок</a:t>
            </a:r>
            <a:endParaRPr lang="ru-RU" sz="5600" dirty="0" smtClean="0"/>
          </a:p>
          <a:p>
            <a:pPr marL="361950" indent="-361950">
              <a:spcBef>
                <a:spcPts val="0"/>
              </a:spcBef>
              <a:buFont typeface="Wingdings" pitchFamily="2" charset="2"/>
              <a:buChar char="Ø"/>
            </a:pPr>
            <a:r>
              <a:rPr lang="ru-RU" sz="5600" b="1" dirty="0" smtClean="0"/>
              <a:t>Рабочая группа по развитию системы земельно-имущественных </a:t>
            </a:r>
          </a:p>
          <a:p>
            <a:pPr marL="361950" indent="-361950">
              <a:spcBef>
                <a:spcPts val="0"/>
              </a:spcBef>
              <a:buFont typeface="Wingdings" pitchFamily="2" charset="2"/>
              <a:buChar char="Ø"/>
            </a:pPr>
            <a:r>
              <a:rPr lang="ru-RU" sz="5600" b="1" dirty="0" smtClean="0"/>
              <a:t>Экспертная группа по проекту "Лучшая цена" </a:t>
            </a:r>
          </a:p>
          <a:p>
            <a:pPr marL="361950" indent="-361950">
              <a:spcBef>
                <a:spcPts val="0"/>
              </a:spcBef>
              <a:buFont typeface="Wingdings" pitchFamily="2" charset="2"/>
              <a:buChar char="Ø"/>
            </a:pPr>
            <a:r>
              <a:rPr lang="ru-RU" sz="5600" b="1" dirty="0" smtClean="0">
                <a:solidFill>
                  <a:srgbClr val="FF0000"/>
                </a:solidFill>
              </a:rPr>
              <a:t>Рабочая </a:t>
            </a:r>
            <a:r>
              <a:rPr lang="ru-RU" sz="5600" b="1" dirty="0" smtClean="0">
                <a:solidFill>
                  <a:srgbClr val="FF0000"/>
                </a:solidFill>
              </a:rPr>
              <a:t>группа по развитию закупочных практик юридических лиц (ФЗ № 223) . </a:t>
            </a:r>
            <a:r>
              <a:rPr lang="ru-RU" sz="5600" dirty="0" smtClean="0"/>
              <a:t>Цель</a:t>
            </a:r>
            <a:r>
              <a:rPr lang="ru-RU" sz="5600" b="1" dirty="0" smtClean="0"/>
              <a:t> – </a:t>
            </a:r>
            <a:r>
              <a:rPr lang="ru-RU" sz="5600" dirty="0" smtClean="0"/>
              <a:t>способствовать повышению эффективности закупочных процессов юридических лиц с государственным участием и содействовать развитию конкуренции при обеспечении нужд компаний г. Москвы с государственным участием</a:t>
            </a:r>
            <a:r>
              <a:rPr lang="ru-RU" sz="5600" dirty="0" smtClean="0"/>
              <a:t>.</a:t>
            </a:r>
          </a:p>
          <a:p>
            <a:pPr>
              <a:buNone/>
            </a:pPr>
            <a:endParaRPr lang="ru-RU" sz="5600" dirty="0" smtClean="0"/>
          </a:p>
          <a:p>
            <a:pPr marL="365125" indent="-365125" algn="ctr">
              <a:spcBef>
                <a:spcPts val="0"/>
              </a:spcBef>
              <a:buNone/>
            </a:pPr>
            <a:r>
              <a:rPr lang="ru-RU" sz="5600" b="1" dirty="0" smtClean="0"/>
              <a:t>СОСТАВ</a:t>
            </a:r>
          </a:p>
          <a:p>
            <a:pPr marL="0" lvl="0" indent="0">
              <a:buNone/>
            </a:pPr>
            <a:r>
              <a:rPr lang="ru-RU" sz="5600" u="sng" dirty="0" smtClean="0"/>
              <a:t>Председатель : </a:t>
            </a:r>
          </a:p>
          <a:p>
            <a:pPr marL="365125" lvl="0" indent="-365125">
              <a:buNone/>
            </a:pPr>
            <a:r>
              <a:rPr lang="ru-RU" sz="5600" b="1" dirty="0" smtClean="0"/>
              <a:t>Ткаченко </a:t>
            </a:r>
            <a:r>
              <a:rPr lang="ru-RU" sz="5600" b="1" dirty="0" smtClean="0"/>
              <a:t>Б.Н.</a:t>
            </a:r>
            <a:r>
              <a:rPr lang="ru-RU" sz="5600" dirty="0" smtClean="0"/>
              <a:t>, руководитель Международного форума лидеров бизнеса </a:t>
            </a:r>
          </a:p>
          <a:p>
            <a:pPr marL="365125" lvl="0" indent="-365125">
              <a:buNone/>
            </a:pPr>
            <a:r>
              <a:rPr lang="ru-RU" sz="5600" u="sng" dirty="0" smtClean="0"/>
              <a:t>Члены:</a:t>
            </a:r>
          </a:p>
          <a:p>
            <a:pPr marL="0" lvl="0" indent="0">
              <a:buNone/>
            </a:pPr>
            <a:r>
              <a:rPr lang="ru-RU" sz="5600" b="1" dirty="0" smtClean="0"/>
              <a:t>Абрамова Е. В.</a:t>
            </a:r>
            <a:r>
              <a:rPr lang="ru-RU" sz="5600" dirty="0" smtClean="0"/>
              <a:t>, руководитель программы «Совершенствование стандартов ведения бизнеса» Международный форум лидеров бизнеса</a:t>
            </a:r>
          </a:p>
          <a:p>
            <a:pPr marL="0" lvl="0" indent="0">
              <a:buNone/>
            </a:pPr>
            <a:r>
              <a:rPr lang="ru-RU" sz="5600" b="1" dirty="0" smtClean="0"/>
              <a:t>Акимов Н.А.</a:t>
            </a:r>
            <a:r>
              <a:rPr lang="ru-RU" sz="5600" dirty="0" smtClean="0"/>
              <a:t>, </a:t>
            </a:r>
            <a:r>
              <a:rPr lang="ru-RU" sz="5600" dirty="0" err="1" smtClean="0"/>
              <a:t>к.э.н</a:t>
            </a:r>
            <a:r>
              <a:rPr lang="ru-RU" sz="5600" dirty="0" smtClean="0"/>
              <a:t>.,  зам. зав. кафедрой управления государственными и муниципальными закупками МГУУ Правительства Москвы</a:t>
            </a:r>
          </a:p>
          <a:p>
            <a:pPr marL="0" lvl="0" indent="0">
              <a:buNone/>
            </a:pPr>
            <a:r>
              <a:rPr lang="ru-RU" sz="5600" b="1" dirty="0" smtClean="0"/>
              <a:t>Бочковская М. В.</a:t>
            </a:r>
            <a:r>
              <a:rPr lang="ru-RU" sz="5600" dirty="0" smtClean="0"/>
              <a:t>, исполнительный директор Ассоциации российских уборочных компаний </a:t>
            </a:r>
          </a:p>
          <a:p>
            <a:pPr marL="0" lvl="0" indent="0">
              <a:buNone/>
            </a:pPr>
            <a:r>
              <a:rPr lang="ru-RU" sz="5600" b="1" dirty="0" smtClean="0"/>
              <a:t>Димитров И.Д.</a:t>
            </a:r>
            <a:r>
              <a:rPr lang="ru-RU" sz="5600" dirty="0" smtClean="0"/>
              <a:t>,  исполнительный директор Ассоциации Электронных Торговых Площадок</a:t>
            </a:r>
          </a:p>
          <a:p>
            <a:pPr marL="0" lvl="0" indent="0">
              <a:buNone/>
            </a:pPr>
            <a:r>
              <a:rPr lang="ru-RU" sz="5600" b="1" dirty="0" smtClean="0"/>
              <a:t>Литвинов О. Л.</a:t>
            </a:r>
            <a:r>
              <a:rPr lang="ru-RU" sz="5600" dirty="0" smtClean="0"/>
              <a:t>, генеральный директор  СРО НП «Котлогазмонтажсервис»</a:t>
            </a:r>
          </a:p>
          <a:p>
            <a:pPr marL="0" lvl="0" indent="0">
              <a:buNone/>
            </a:pPr>
            <a:r>
              <a:rPr lang="ru-RU" sz="5600" b="1" dirty="0" err="1" smtClean="0"/>
              <a:t>Онищук</a:t>
            </a:r>
            <a:r>
              <a:rPr lang="ru-RU" sz="5600" b="1" dirty="0" smtClean="0"/>
              <a:t> А. В.</a:t>
            </a:r>
            <a:r>
              <a:rPr lang="ru-RU" sz="5600" dirty="0" smtClean="0"/>
              <a:t>, президент Ассоциации торговых компаний и товаропроизводителей электробытовой и компьютерной техники </a:t>
            </a:r>
          </a:p>
          <a:p>
            <a:pPr marL="0" lvl="0" indent="0">
              <a:buNone/>
            </a:pPr>
            <a:r>
              <a:rPr lang="ru-RU" sz="5600" b="1" dirty="0" err="1" smtClean="0"/>
              <a:t>Сухадольский</a:t>
            </a:r>
            <a:r>
              <a:rPr lang="ru-RU" sz="5600" b="1" dirty="0" smtClean="0"/>
              <a:t> Г. А.</a:t>
            </a:r>
            <a:r>
              <a:rPr lang="ru-RU" sz="5600" dirty="0" smtClean="0"/>
              <a:t>, исполнительный директор Национального института </a:t>
            </a:r>
            <a:r>
              <a:rPr lang="ru-RU" sz="5600" dirty="0" smtClean="0"/>
              <a:t>закупок</a:t>
            </a:r>
            <a:endParaRPr lang="ru-RU" sz="5600" dirty="0" smtClean="0"/>
          </a:p>
          <a:p>
            <a:pPr marL="0" lvl="0" indent="0">
              <a:buNone/>
            </a:pPr>
            <a:r>
              <a:rPr lang="ru-RU" sz="5600" b="1" dirty="0" err="1" smtClean="0"/>
              <a:t>Фахретдинов</a:t>
            </a:r>
            <a:r>
              <a:rPr lang="ru-RU" sz="5600" b="1" dirty="0" smtClean="0"/>
              <a:t> С. Б.</a:t>
            </a:r>
            <a:r>
              <a:rPr lang="ru-RU" sz="5600" dirty="0" smtClean="0"/>
              <a:t>, </a:t>
            </a:r>
            <a:r>
              <a:rPr lang="ru-RU" sz="5600" dirty="0" smtClean="0"/>
              <a:t>руководитель рабочей группы по разработке Дорожной карты проекта «Расширение доступа к закупкам субъектов естественных монополий, инфраструктурных организаций и компаний с государственным участием» Национальной предпринимательской инициативы по улучшению инвестиционного климата в Российской Федерации</a:t>
            </a:r>
            <a:endParaRPr lang="ru-RU" sz="56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spc="-1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81000" y="145480"/>
            <a:ext cx="7355160" cy="178621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Общественный совет г. Москвы 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по развитию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конкуренции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099" y="752475"/>
            <a:ext cx="8343901" cy="10668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Рабочая группа по развитию закупочных практик юридических лиц (РГ)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7675" y="2039874"/>
            <a:ext cx="8229600" cy="432511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Провела  </a:t>
            </a:r>
            <a:r>
              <a:rPr lang="ru-RU" dirty="0" smtClean="0"/>
              <a:t>анализ информации из открытых источников о закупках юридических лиц, закупающих в соответствии с 223ФЗ.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Провела </a:t>
            </a:r>
            <a:r>
              <a:rPr lang="ru-RU" dirty="0" smtClean="0"/>
              <a:t>анализ закупочных практик ведущих юридических лиц г. Москвы, деятельность которых подпадает под действие ФЗ 223: </a:t>
            </a:r>
          </a:p>
          <a:p>
            <a:pPr marL="0" indent="0">
              <a:buNone/>
            </a:pPr>
            <a:endParaRPr lang="ru-RU" dirty="0" smtClean="0"/>
          </a:p>
          <a:p>
            <a:pPr marL="993775" lvl="0" indent="-450850">
              <a:buFont typeface="Wingdings 3" pitchFamily="18" charset="2"/>
              <a:buChar char=""/>
            </a:pPr>
            <a:r>
              <a:rPr lang="ru-RU" dirty="0" smtClean="0"/>
              <a:t>интервью с представителями компаний</a:t>
            </a:r>
          </a:p>
          <a:p>
            <a:pPr marL="993775" lvl="0" indent="-450850">
              <a:buFont typeface="Wingdings 3" pitchFamily="18" charset="2"/>
              <a:buChar char=""/>
            </a:pPr>
            <a:r>
              <a:rPr lang="ru-RU" dirty="0" smtClean="0"/>
              <a:t>опрос поставщиков данных компаний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Подробный отчет о результатах опроса размещен на сайте Общественного совета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http://crowd.tender.mos.ru/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4" y="712788"/>
            <a:ext cx="8286751" cy="10661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Рабочая группа по развитию закупочных практик юридических лиц (РГ)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8921"/>
          <a:ext cx="8229600" cy="4608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667744"/>
                <a:gridCol w="2818656"/>
              </a:tblGrid>
              <a:tr h="61917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Показатель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Федеральный уровень </a:t>
                      </a:r>
                      <a:r>
                        <a:rPr lang="en-US" sz="1800" dirty="0" smtClean="0">
                          <a:latin typeface="Calibri" pitchFamily="34" charset="0"/>
                        </a:rPr>
                        <a:t>http://zakupki.gov.ru/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Муниципальный уровень</a:t>
                      </a: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Опрос РГ в Москве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53813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latin typeface="Calibri" pitchFamily="34" charset="0"/>
                        </a:rPr>
                        <a:t>Регламентированность</a:t>
                      </a:r>
                      <a:r>
                        <a:rPr lang="ru-RU" b="1" dirty="0" smtClean="0">
                          <a:latin typeface="Calibri" pitchFamily="34" charset="0"/>
                        </a:rPr>
                        <a:t> и прозрачность процедур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4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itchFamily="34" charset="0"/>
                        </a:rPr>
                        <a:t>Разработано и опубликовано</a:t>
                      </a:r>
                      <a:r>
                        <a:rPr lang="ru-RU" baseline="0" dirty="0" smtClean="0">
                          <a:latin typeface="Calibri" pitchFamily="34" charset="0"/>
                        </a:rPr>
                        <a:t> Положений о закупках</a:t>
                      </a:r>
                      <a:endParaRPr lang="ru-RU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itchFamily="34" charset="0"/>
                        </a:rPr>
                        <a:t>56%</a:t>
                      </a:r>
                    </a:p>
                    <a:p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itchFamily="34" charset="0"/>
                        </a:rPr>
                        <a:t>100%</a:t>
                      </a:r>
                    </a:p>
                    <a:p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5381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 smtClean="0">
                          <a:latin typeface="Calibri" pitchFamily="34" charset="0"/>
                        </a:rPr>
                        <a:t>Конкурентность</a:t>
                      </a:r>
                      <a:r>
                        <a:rPr lang="ru-RU" b="1" dirty="0" smtClean="0">
                          <a:latin typeface="Calibri" pitchFamily="34" charset="0"/>
                        </a:rPr>
                        <a:t> процедур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453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Закупка у единственного поставщика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45% </a:t>
                      </a: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(100 крупнейших компаний)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15% </a:t>
                      </a: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(9 крупнейших компаний)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1917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Число</a:t>
                      </a:r>
                      <a:r>
                        <a:rPr lang="ru-RU" baseline="0" dirty="0" smtClean="0">
                          <a:latin typeface="Calibri" pitchFamily="34" charset="0"/>
                        </a:rPr>
                        <a:t> несостоявшихся процедур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8%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10%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538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Число участников торгов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-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2-3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02269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Целенаправленной работы по расширению числа поставщиков не ведется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848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Проблемы и варианты решений: федеральный уровень (223ФЗ)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" y="1673002"/>
            <a:ext cx="8543925" cy="5400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Описанные проблемы в некоторой степени порождает рамочный характер 223ФЗ</a:t>
            </a:r>
          </a:p>
          <a:p>
            <a:pPr marL="361950" indent="-361950">
              <a:lnSpc>
                <a:spcPts val="1900"/>
              </a:lnSpc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Закон </a:t>
            </a: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не ограничивает случаи закупки у единственного источника </a:t>
            </a:r>
          </a:p>
          <a:p>
            <a:pPr>
              <a:lnSpc>
                <a:spcPts val="1900"/>
              </a:lnSpc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Предложения:</a:t>
            </a:r>
          </a:p>
          <a:p>
            <a:pPr marL="714375" indent="-352425">
              <a:lnSpc>
                <a:spcPts val="1900"/>
              </a:lnSpc>
            </a:pPr>
            <a:r>
              <a:rPr lang="ru-RU" sz="1800" dirty="0" smtClean="0">
                <a:latin typeface="Calibri" pitchFamily="34" charset="0"/>
              </a:rPr>
              <a:t>Разработать типовое положение о закупках</a:t>
            </a:r>
          </a:p>
          <a:p>
            <a:pPr marL="714375" indent="-352425">
              <a:lnSpc>
                <a:spcPts val="1900"/>
              </a:lnSpc>
            </a:pPr>
            <a:r>
              <a:rPr lang="ru-RU" sz="1800" dirty="0" smtClean="0">
                <a:latin typeface="Calibri" pitchFamily="34" charset="0"/>
              </a:rPr>
              <a:t>Ограничить случаи закупки у единственного поставщика, введя четкие критерии обоснования закупки у единственного поставщика</a:t>
            </a:r>
          </a:p>
          <a:p>
            <a:pPr marL="714375" indent="-352425">
              <a:lnSpc>
                <a:spcPts val="1900"/>
              </a:lnSpc>
            </a:pPr>
            <a:r>
              <a:rPr lang="ru-RU" sz="1800" dirty="0" smtClean="0">
                <a:latin typeface="Calibri" pitchFamily="34" charset="0"/>
              </a:rPr>
              <a:t>Размещать обоснование закупки у единственного поставщика в открытом доступе </a:t>
            </a:r>
          </a:p>
          <a:p>
            <a:pPr marL="361950" indent="-361950">
              <a:lnSpc>
                <a:spcPts val="1900"/>
              </a:lnSpc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Положения </a:t>
            </a: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о закупках зачастую не содержат необходимой информации (например сроков размещения извещения для каждой формы закупки) или содержат избыточные требования. Различается и терминология (Организации по-разному называют однотипные формы закупок, что осложняет анализ эффективности закупочной деятельности и создает трудности при создании единой базы </a:t>
            </a:r>
            <a:r>
              <a:rPr lang="ru-RU" sz="1800" dirty="0" err="1" smtClean="0">
                <a:solidFill>
                  <a:srgbClr val="FF0000"/>
                </a:solidFill>
                <a:latin typeface="Calibri" pitchFamily="34" charset="0"/>
              </a:rPr>
              <a:t>референтных</a:t>
            </a: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 цен) </a:t>
            </a:r>
            <a:endParaRPr lang="ru-RU" sz="1800" dirty="0" smtClean="0">
              <a:latin typeface="Calibri" pitchFamily="34" charset="0"/>
            </a:endParaRPr>
          </a:p>
          <a:p>
            <a:pPr marL="714375" indent="-714375">
              <a:lnSpc>
                <a:spcPts val="1900"/>
              </a:lnSpc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Предложение:</a:t>
            </a:r>
            <a:r>
              <a:rPr lang="ru-RU" sz="1800" b="1" dirty="0" smtClean="0">
                <a:latin typeface="Calibri" pitchFamily="34" charset="0"/>
              </a:rPr>
              <a:t> </a:t>
            </a:r>
            <a:r>
              <a:rPr lang="ru-RU" sz="1800" dirty="0" smtClean="0">
                <a:latin typeface="Calibri" pitchFamily="34" charset="0"/>
              </a:rPr>
              <a:t>разработать методические указания о проведении закупок по основным типовым формам </a:t>
            </a:r>
          </a:p>
          <a:p>
            <a:pPr marL="0" indent="0">
              <a:buNone/>
            </a:pPr>
            <a:endParaRPr lang="ru-RU" sz="1700" dirty="0" smtClean="0"/>
          </a:p>
          <a:p>
            <a:pPr marL="0" indent="0">
              <a:buNone/>
            </a:pPr>
            <a:endParaRPr lang="ru-RU" sz="17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700" dirty="0" smtClean="0"/>
          </a:p>
          <a:p>
            <a:pPr>
              <a:buNone/>
            </a:pPr>
            <a:endParaRPr lang="ru-RU" sz="1700" dirty="0" smtClean="0"/>
          </a:p>
          <a:p>
            <a:pPr marL="0" indent="0">
              <a:buNone/>
            </a:pPr>
            <a:endParaRPr lang="ru-RU" sz="17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72952"/>
            <a:ext cx="843528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700" dirty="0" smtClean="0"/>
          </a:p>
          <a:p>
            <a:pPr marL="0" indent="0">
              <a:buNone/>
            </a:pP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Продолжение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ru-RU" sz="1700" dirty="0" smtClean="0">
              <a:solidFill>
                <a:srgbClr val="FF0000"/>
              </a:solidFill>
            </a:endParaRPr>
          </a:p>
          <a:p>
            <a:pPr marL="361950" indent="-361950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</a:rPr>
              <a:t>Информация в протоколах проведения закупки зачастую не позволяет сопоставить цены и проанализировать эффективность закупки </a:t>
            </a:r>
          </a:p>
          <a:p>
            <a:pPr marL="809625" indent="-447675"/>
            <a:r>
              <a:rPr lang="ru-RU" sz="1800" dirty="0" smtClean="0">
                <a:latin typeface="Calibri" pitchFamily="34" charset="0"/>
              </a:rPr>
              <a:t>ФЗ 223 устанавливает обязанность организатора закупки публиковать в единой информационной системе протоколы составляемые в ходе закупки </a:t>
            </a:r>
          </a:p>
          <a:p>
            <a:pPr marL="809625" indent="-447675"/>
            <a:r>
              <a:rPr lang="ru-RU" sz="1800" dirty="0" smtClean="0">
                <a:latin typeface="Calibri" pitchFamily="34" charset="0"/>
              </a:rPr>
              <a:t>НО закон не содержит требования об обязательном составе информации, содержащейся в протоколах. В результате организаторы размещают  ограниченную информацию о проведенных закупках (например только общую стоимость закупки нескольких десятков номенклатурных позиций) .Как следствие нет базы для создания системы </a:t>
            </a:r>
            <a:r>
              <a:rPr lang="ru-RU" sz="1800" dirty="0" err="1" smtClean="0">
                <a:latin typeface="Calibri" pitchFamily="34" charset="0"/>
              </a:rPr>
              <a:t>референтных</a:t>
            </a:r>
            <a:r>
              <a:rPr lang="ru-RU" sz="1800" dirty="0" smtClean="0">
                <a:latin typeface="Calibri" pitchFamily="34" charset="0"/>
              </a:rPr>
              <a:t> цен и ограничен объем данных для расчета и обоснования начальной (максимальной) цены контракта </a:t>
            </a:r>
          </a:p>
          <a:p>
            <a:pPr>
              <a:buNone/>
            </a:pPr>
            <a:endParaRPr lang="ru-RU" sz="18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Предложение</a:t>
            </a:r>
            <a:r>
              <a:rPr lang="ru-RU" sz="1800" b="1" dirty="0" smtClean="0">
                <a:latin typeface="Calibri" pitchFamily="34" charset="0"/>
              </a:rPr>
              <a:t>: </a:t>
            </a:r>
            <a:r>
              <a:rPr lang="ru-RU" sz="1800" dirty="0" smtClean="0">
                <a:latin typeface="Calibri" pitchFamily="34" charset="0"/>
              </a:rPr>
              <a:t>обязать публиковать цену за единицу товара (услуги, работы)</a:t>
            </a:r>
            <a:endParaRPr lang="ru-RU" sz="1700" dirty="0" smtClean="0">
              <a:latin typeface="Calibri" pitchFamily="34" charset="0"/>
            </a:endParaRPr>
          </a:p>
          <a:p>
            <a:pPr>
              <a:buNone/>
            </a:pPr>
            <a:endParaRPr lang="ru-RU" sz="1700" dirty="0" smtClean="0"/>
          </a:p>
          <a:p>
            <a:pPr marL="0" indent="0">
              <a:buNone/>
            </a:pPr>
            <a:endParaRPr lang="ru-RU" sz="17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9848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Проблемы и варианты решений: федеральный уровень (223ФЗ)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575" y="533400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Проблемы и варианты решений: муниципальный уровень (441ПП)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69951"/>
            <a:ext cx="8784976" cy="5256584"/>
          </a:xfrm>
        </p:spPr>
        <p:txBody>
          <a:bodyPr>
            <a:normAutofit fontScale="40000" lnSpcReduction="20000"/>
          </a:bodyPr>
          <a:lstStyle/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C00000"/>
                </a:solidFill>
              </a:rPr>
              <a:t>223ФЗ носит рамочный характер, и 441 Постановление Правительства г. Москвы многие его аспекты уточняет. Однако,  и 441ПП требует доработки.</a:t>
            </a:r>
          </a:p>
          <a:p>
            <a:pPr lvl="0">
              <a:buNone/>
            </a:pPr>
            <a:endParaRPr lang="ru-RU" sz="5600" b="1" dirty="0" smtClean="0"/>
          </a:p>
          <a:p>
            <a:pPr lvl="0">
              <a:buNone/>
            </a:pPr>
            <a:r>
              <a:rPr lang="ru-RU" sz="5600" b="1" dirty="0" smtClean="0">
                <a:latin typeface="+mj-lt"/>
              </a:rPr>
              <a:t>Определение </a:t>
            </a:r>
            <a:r>
              <a:rPr lang="ru-RU" sz="5600" b="1" dirty="0" smtClean="0">
                <a:latin typeface="+mj-lt"/>
              </a:rPr>
              <a:t>критериев оценки заявок</a:t>
            </a:r>
            <a:endParaRPr lang="ru-RU" sz="5600" dirty="0" smtClean="0">
              <a:latin typeface="+mj-lt"/>
            </a:endParaRPr>
          </a:p>
          <a:p>
            <a:pPr lvl="0"/>
            <a:r>
              <a:rPr lang="ru-RU" sz="5600" dirty="0" smtClean="0">
                <a:latin typeface="Calibri" pitchFamily="34" charset="0"/>
              </a:rPr>
              <a:t>отойти от определяющего значения критерия «цена», повысить вес таких критериев, как сроки выполнения работ, гарантийный срок, квалификация поставщика и </a:t>
            </a:r>
            <a:r>
              <a:rPr lang="ru-RU" sz="5600" dirty="0" err="1" smtClean="0">
                <a:latin typeface="Calibri" pitchFamily="34" charset="0"/>
              </a:rPr>
              <a:t>др</a:t>
            </a:r>
            <a:endParaRPr lang="ru-RU" sz="5600" dirty="0" smtClean="0">
              <a:latin typeface="Calibri" pitchFamily="34" charset="0"/>
            </a:endParaRPr>
          </a:p>
          <a:p>
            <a:pPr lvl="0"/>
            <a:r>
              <a:rPr lang="ru-RU" sz="5600" dirty="0" smtClean="0">
                <a:latin typeface="Calibri" pitchFamily="34" charset="0"/>
              </a:rPr>
              <a:t>верифицировать критерии по типам закупочных процедур</a:t>
            </a:r>
          </a:p>
          <a:p>
            <a:pPr lvl="0">
              <a:buNone/>
            </a:pPr>
            <a:endParaRPr lang="ru-RU" sz="5600" b="1" dirty="0" smtClean="0">
              <a:latin typeface="+mj-lt"/>
            </a:endParaRPr>
          </a:p>
          <a:p>
            <a:pPr lvl="0">
              <a:buNone/>
            </a:pPr>
            <a:r>
              <a:rPr lang="ru-RU" sz="5600" b="1" dirty="0" smtClean="0">
                <a:latin typeface="+mj-lt"/>
              </a:rPr>
              <a:t>Единственный </a:t>
            </a:r>
            <a:r>
              <a:rPr lang="ru-RU" sz="5600" b="1" dirty="0" smtClean="0">
                <a:latin typeface="+mj-lt"/>
              </a:rPr>
              <a:t>поставщик</a:t>
            </a:r>
            <a:endParaRPr lang="ru-RU" sz="5600" dirty="0" smtClean="0">
              <a:latin typeface="+mj-lt"/>
            </a:endParaRPr>
          </a:p>
          <a:p>
            <a:pPr lvl="0"/>
            <a:r>
              <a:rPr lang="ru-RU" sz="5600" dirty="0" smtClean="0">
                <a:latin typeface="Calibri" pitchFamily="34" charset="0"/>
              </a:rPr>
              <a:t>разрешить закупать у единственного  поставщика:  ПО, услуги, цены на которые регулируются </a:t>
            </a:r>
            <a:r>
              <a:rPr lang="ru-RU" sz="5600" dirty="0" err="1" smtClean="0">
                <a:latin typeface="Calibri" pitchFamily="34" charset="0"/>
              </a:rPr>
              <a:t>гос</a:t>
            </a:r>
            <a:r>
              <a:rPr lang="ru-RU" sz="5600" dirty="0" smtClean="0">
                <a:latin typeface="Calibri" pitchFamily="34" charset="0"/>
              </a:rPr>
              <a:t>. тарифами, обслуживание номерного фонда, аренда помещения , ситуации форс-мажора (авария)</a:t>
            </a:r>
          </a:p>
          <a:p>
            <a:pPr lvl="0"/>
            <a:r>
              <a:rPr lang="ru-RU" sz="5600" dirty="0" smtClean="0">
                <a:latin typeface="Calibri" pitchFamily="34" charset="0"/>
              </a:rPr>
              <a:t>определить порядок подсчета закупок у единственного поставщика. 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2824" y="1631851"/>
            <a:ext cx="8784976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49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Продолжение</a:t>
            </a:r>
            <a:r>
              <a:rPr lang="ru-RU" sz="4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0">
              <a:buNone/>
            </a:pPr>
            <a:r>
              <a:rPr lang="ru-RU" sz="5200" b="1" dirty="0" smtClean="0">
                <a:latin typeface="Calibri" pitchFamily="34" charset="0"/>
              </a:rPr>
              <a:t>Более </a:t>
            </a:r>
            <a:r>
              <a:rPr lang="ru-RU" sz="5200" b="1" dirty="0" smtClean="0">
                <a:latin typeface="Calibri" pitchFamily="34" charset="0"/>
              </a:rPr>
              <a:t>четко регламентировать в 441ПП: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ведение реестра договоров, которые не ограничены рамками одного года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ситуацию изменения объемов оказываемых услуг (ограничивать объем закупок только в случае увеличения, но возможность увеличения более чем на 10%)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порядок оценки заявки консорциума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требования к форме подтверждения требований, установленных для поставщиков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основания </a:t>
            </a:r>
            <a:r>
              <a:rPr lang="ru-RU" sz="5200" dirty="0" err="1" smtClean="0">
                <a:latin typeface="Calibri" pitchFamily="34" charset="0"/>
              </a:rPr>
              <a:t>недопуска</a:t>
            </a:r>
            <a:r>
              <a:rPr lang="ru-RU" sz="5200" dirty="0" smtClean="0">
                <a:latin typeface="Calibri" pitchFamily="34" charset="0"/>
              </a:rPr>
              <a:t> к торгам (возможность </a:t>
            </a:r>
            <a:r>
              <a:rPr lang="ru-RU" sz="5200" dirty="0" err="1" smtClean="0">
                <a:latin typeface="Calibri" pitchFamily="34" charset="0"/>
              </a:rPr>
              <a:t>предквалификации</a:t>
            </a:r>
            <a:r>
              <a:rPr lang="ru-RU" sz="5200" dirty="0" smtClean="0">
                <a:latin typeface="Calibri" pitchFamily="34" charset="0"/>
              </a:rPr>
              <a:t> до запроса предложений)</a:t>
            </a:r>
          </a:p>
          <a:p>
            <a:pPr lvl="0"/>
            <a:r>
              <a:rPr lang="ru-RU" sz="5200" dirty="0" smtClean="0">
                <a:latin typeface="Calibri" pitchFamily="34" charset="0"/>
              </a:rPr>
              <a:t>требования и процедуры работы с субъектами МСП, требования к такого рода поставщикам</a:t>
            </a:r>
          </a:p>
          <a:p>
            <a:pPr lvl="0">
              <a:spcAft>
                <a:spcPts val="600"/>
              </a:spcAft>
            </a:pPr>
            <a:r>
              <a:rPr lang="ru-RU" sz="5200" dirty="0" smtClean="0">
                <a:latin typeface="Calibri" pitchFamily="34" charset="0"/>
              </a:rPr>
              <a:t>понятие торгов в </a:t>
            </a:r>
            <a:r>
              <a:rPr lang="ru-RU" sz="5200" dirty="0" err="1" smtClean="0">
                <a:latin typeface="Calibri" pitchFamily="34" charset="0"/>
              </a:rPr>
              <a:t>эл</a:t>
            </a:r>
            <a:r>
              <a:rPr lang="ru-RU" sz="5200" dirty="0" smtClean="0">
                <a:latin typeface="Calibri" pitchFamily="34" charset="0"/>
              </a:rPr>
              <a:t>. форме: торги на электронной площадке или сбор предложений в </a:t>
            </a:r>
            <a:r>
              <a:rPr lang="ru-RU" sz="5200" dirty="0" err="1" smtClean="0">
                <a:latin typeface="Calibri" pitchFamily="34" charset="0"/>
              </a:rPr>
              <a:t>эл</a:t>
            </a:r>
            <a:r>
              <a:rPr lang="ru-RU" sz="5200" dirty="0" smtClean="0">
                <a:latin typeface="Calibri" pitchFamily="34" charset="0"/>
              </a:rPr>
              <a:t>. форме с ЭЦП?</a:t>
            </a:r>
          </a:p>
          <a:p>
            <a:pPr lvl="0">
              <a:spcAft>
                <a:spcPts val="600"/>
              </a:spcAft>
              <a:buNone/>
            </a:pPr>
            <a:r>
              <a:rPr lang="ru-RU" sz="5200" b="1" dirty="0" smtClean="0">
                <a:latin typeface="Calibri" pitchFamily="34" charset="0"/>
              </a:rPr>
              <a:t>Унифицировать формы отчетов </a:t>
            </a:r>
            <a:r>
              <a:rPr lang="ru-RU" sz="5200" b="1" dirty="0" err="1" smtClean="0">
                <a:latin typeface="Calibri" pitchFamily="34" charset="0"/>
              </a:rPr>
              <a:t>ОИВам</a:t>
            </a:r>
            <a:endParaRPr lang="ru-RU" sz="5200" b="1" dirty="0" smtClean="0">
              <a:latin typeface="Calibri" pitchFamily="34" charset="0"/>
            </a:endParaRPr>
          </a:p>
          <a:p>
            <a:pPr lvl="0">
              <a:spcAft>
                <a:spcPts val="600"/>
              </a:spcAft>
              <a:buNone/>
            </a:pPr>
            <a:r>
              <a:rPr lang="ru-RU" sz="5200" b="1" dirty="0" smtClean="0">
                <a:latin typeface="Calibri" pitchFamily="34" charset="0"/>
              </a:rPr>
              <a:t>Расширить основания включения в реестр недобросовестных поставщиков </a:t>
            </a:r>
            <a:r>
              <a:rPr lang="ru-RU" sz="5200" dirty="0" smtClean="0">
                <a:latin typeface="Calibri" pitchFamily="34" charset="0"/>
              </a:rPr>
              <a:t>- ввести : в связи с ненадлежащим исполнением контракта</a:t>
            </a:r>
          </a:p>
          <a:p>
            <a:pPr lvl="0">
              <a:buNone/>
            </a:pPr>
            <a:r>
              <a:rPr lang="ru-RU" sz="5200" b="1" dirty="0" smtClean="0">
                <a:latin typeface="Calibri" pitchFamily="34" charset="0"/>
              </a:rPr>
              <a:t>Дополнительно урегулировать вопрос обеспечения контракта</a:t>
            </a:r>
            <a:r>
              <a:rPr lang="ru-RU" sz="5200" dirty="0" smtClean="0">
                <a:latin typeface="Calibri" pitchFamily="34" charset="0"/>
              </a:rPr>
              <a:t> – не удобны банковские гарантии и получение обеспечения в банке (слишком сложная долгая процедура). Предложение: аванс 50% обеспечения или введение обеспечения в размере </a:t>
            </a:r>
            <a:r>
              <a:rPr lang="ru-RU" sz="5200" dirty="0" smtClean="0">
                <a:latin typeface="Calibri" pitchFamily="34" charset="0"/>
              </a:rPr>
              <a:t>аванса</a:t>
            </a:r>
            <a:endParaRPr lang="ru-RU" sz="5200" dirty="0" smtClean="0">
              <a:latin typeface="Calibr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9575" y="533400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Проблемы и варианты решений: муниципальный уровень (441ПП)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326</TotalTime>
  <Words>1887</Words>
  <Application>Microsoft Office PowerPoint</Application>
  <PresentationFormat>Экран (4:3)</PresentationFormat>
  <Paragraphs>192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Направления развития закупочных практик компаний с государственным участием </vt:lpstr>
      <vt:lpstr>Общественный совет г. Москвы  по развитию конкуренции</vt:lpstr>
      <vt:lpstr>Общественный совет г. Москвы  по развитию конкуренции</vt:lpstr>
      <vt:lpstr>Рабочая группа по развитию закупочных практик юридических лиц (РГ)</vt:lpstr>
      <vt:lpstr>Рабочая группа по развитию закупочных практик юридических лиц (РГ)</vt:lpstr>
      <vt:lpstr>Проблемы и варианты решений: федеральный уровень (223ФЗ)</vt:lpstr>
      <vt:lpstr>Проблемы и варианты решений: федеральный уровень (223ФЗ)</vt:lpstr>
      <vt:lpstr>Проблемы и варианты решений: муниципальный уровень (441ПП)</vt:lpstr>
      <vt:lpstr>Проблемы и варианты решений: муниципальный уровень (441ПП)</vt:lpstr>
      <vt:lpstr>Проблемы и эффекты от их решения</vt:lpstr>
      <vt:lpstr>Проблемы и эффекты от их решения</vt:lpstr>
      <vt:lpstr>Проблемы и эффекты от их решения</vt:lpstr>
      <vt:lpstr>Рекомендации</vt:lpstr>
      <vt:lpstr>Рекомендации</vt:lpstr>
      <vt:lpstr>Слайд 15</vt:lpstr>
      <vt:lpstr>Рекомендации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развития закупочных практик компаний с государственным участием </dc:title>
  <dc:creator>abramova</dc:creator>
  <cp:lastModifiedBy>USNCOMPUTERS</cp:lastModifiedBy>
  <cp:revision>46</cp:revision>
  <dcterms:created xsi:type="dcterms:W3CDTF">2015-03-25T08:40:34Z</dcterms:created>
  <dcterms:modified xsi:type="dcterms:W3CDTF">2015-03-25T14:40:36Z</dcterms:modified>
</cp:coreProperties>
</file>